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embeddedFontLst>
    <p:embeddedFont>
      <p:font typeface="Comfortaa" panose="020B0604020202020204" charset="0"/>
      <p:regular r:id="rId6"/>
      <p:bold r:id="rId7"/>
    </p:embeddedFont>
    <p:embeddedFont>
      <p:font typeface="Cooper Black" panose="0208090404030B020404" pitchFamily="18" charset="0"/>
      <p:regular r:id="rId8"/>
    </p:embeddedFont>
    <p:embeddedFont>
      <p:font typeface="Impact" panose="020B0806030902050204" pitchFamily="34" charset="0"/>
      <p:regular r:id="rId9"/>
    </p:embeddedFont>
    <p:embeddedFont>
      <p:font typeface="Love Ya Like A Sister" panose="020B0604020202020204" charset="0"/>
      <p:regular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558EC-9006-45EA-B7AD-A9E60C7A682C}" v="12" dt="2023-12-19T15:58:33.209"/>
    <p1510:client id="{8B4BD08D-73C1-F2D2-FD14-664E2E0EEE5C}" v="96" dt="2023-12-19T15:25:01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5/10/relationships/revisionInfo" Target="revisionInfo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1cf37674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1cf37674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1cf37674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1cf37674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1cf376746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1cf376746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4.jpeg"/><Relationship Id="rId21" Type="http://schemas.openxmlformats.org/officeDocument/2006/relationships/image" Target="../media/image15.png"/><Relationship Id="rId34" Type="http://schemas.openxmlformats.org/officeDocument/2006/relationships/hyperlink" Target="https://www.weareteachers.com/broken-crayons/" TargetMode="External"/><Relationship Id="rId42" Type="http://schemas.openxmlformats.org/officeDocument/2006/relationships/hyperlink" Target="https://www.multiplication.com/games/division-games" TargetMode="External"/><Relationship Id="rId47" Type="http://schemas.openxmlformats.org/officeDocument/2006/relationships/hyperlink" Target="https://storylineonline.net/" TargetMode="External"/><Relationship Id="rId50" Type="http://schemas.openxmlformats.org/officeDocument/2006/relationships/hyperlink" Target="https://www.learninggamesforkids.com/" TargetMode="External"/><Relationship Id="rId55" Type="http://schemas.openxmlformats.org/officeDocument/2006/relationships/hyperlink" Target="https://www.paulding.k12.ga.us/Page/782" TargetMode="External"/><Relationship Id="rId7" Type="http://schemas.openxmlformats.org/officeDocument/2006/relationships/hyperlink" Target="http://www.handwritingforkids.com/handwrite/cursive/animation/lowercase.htm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freetypinggame.net/Default.asp" TargetMode="External"/><Relationship Id="rId29" Type="http://schemas.openxmlformats.org/officeDocument/2006/relationships/hyperlink" Target="https://www.youtube.com/watch?v=NuU6EyL5BGA" TargetMode="External"/><Relationship Id="rId11" Type="http://schemas.openxmlformats.org/officeDocument/2006/relationships/image" Target="../media/image7.png"/><Relationship Id="rId24" Type="http://schemas.openxmlformats.org/officeDocument/2006/relationships/slide" Target="slide3.xml"/><Relationship Id="rId32" Type="http://schemas.openxmlformats.org/officeDocument/2006/relationships/hyperlink" Target="https://www.youtube.com/watch?v=AjVd8rEKzYg" TargetMode="External"/><Relationship Id="rId37" Type="http://schemas.openxmlformats.org/officeDocument/2006/relationships/image" Target="../media/image22.png"/><Relationship Id="rId40" Type="http://schemas.openxmlformats.org/officeDocument/2006/relationships/hyperlink" Target="https://www.multiplication.com/games/addition-games" TargetMode="External"/><Relationship Id="rId45" Type="http://schemas.openxmlformats.org/officeDocument/2006/relationships/hyperlink" Target="https://www.multiplication.com/games/subtraction-games" TargetMode="External"/><Relationship Id="rId53" Type="http://schemas.openxmlformats.org/officeDocument/2006/relationships/hyperlink" Target="https://www.projectappleseed.org/national-parent-day" TargetMode="External"/><Relationship Id="rId58" Type="http://schemas.openxmlformats.org/officeDocument/2006/relationships/hyperlink" Target="https://www.paulding.k12.ga.us/domain/5810" TargetMode="External"/><Relationship Id="rId5" Type="http://schemas.openxmlformats.org/officeDocument/2006/relationships/hyperlink" Target="https://www.visnos.com/demos/clock" TargetMode="External"/><Relationship Id="rId19" Type="http://schemas.openxmlformats.org/officeDocument/2006/relationships/hyperlink" Target="https://www.mathplayground.com/grade_3_games.html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hyperlink" Target="https://www.youtube.com/watch?v=b5X9NgRfW9Q" TargetMode="External"/><Relationship Id="rId30" Type="http://schemas.openxmlformats.org/officeDocument/2006/relationships/hyperlink" Target="https://www.alarms.org/kidrex/" TargetMode="External"/><Relationship Id="rId35" Type="http://schemas.openxmlformats.org/officeDocument/2006/relationships/image" Target="../media/image21.jpeg"/><Relationship Id="rId43" Type="http://schemas.openxmlformats.org/officeDocument/2006/relationships/image" Target="../media/image26.png"/><Relationship Id="rId48" Type="http://schemas.openxmlformats.org/officeDocument/2006/relationships/image" Target="../media/image29.png"/><Relationship Id="rId56" Type="http://schemas.openxmlformats.org/officeDocument/2006/relationships/image" Target="../media/image34.jpeg"/><Relationship Id="rId8" Type="http://schemas.openxmlformats.org/officeDocument/2006/relationships/image" Target="../media/image4.png"/><Relationship Id="rId51" Type="http://schemas.openxmlformats.org/officeDocument/2006/relationships/image" Target="../media/image31.png"/><Relationship Id="rId3" Type="http://schemas.openxmlformats.org/officeDocument/2006/relationships/image" Target="../media/image1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33" Type="http://schemas.openxmlformats.org/officeDocument/2006/relationships/hyperlink" Target="https://www.youtube.com/watch?v=w4JGnk5YM5k" TargetMode="External"/><Relationship Id="rId38" Type="http://schemas.openxmlformats.org/officeDocument/2006/relationships/image" Target="../media/image23.png"/><Relationship Id="rId46" Type="http://schemas.openxmlformats.org/officeDocument/2006/relationships/image" Target="../media/image28.png"/><Relationship Id="rId59" Type="http://schemas.openxmlformats.org/officeDocument/2006/relationships/image" Target="../media/image35.png"/><Relationship Id="rId20" Type="http://schemas.openxmlformats.org/officeDocument/2006/relationships/image" Target="../media/image14.png"/><Relationship Id="rId41" Type="http://schemas.openxmlformats.org/officeDocument/2006/relationships/image" Target="../media/image25.png"/><Relationship Id="rId54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hyperlink" Target="https://www.youtube.com/watch?v=Ywq9N4vU7IM" TargetMode="External"/><Relationship Id="rId36" Type="http://schemas.openxmlformats.org/officeDocument/2006/relationships/hyperlink" Target="https://www.multiplication.com/games/all-games" TargetMode="External"/><Relationship Id="rId49" Type="http://schemas.openxmlformats.org/officeDocument/2006/relationships/image" Target="../media/image30.png"/><Relationship Id="rId57" Type="http://schemas.openxmlformats.org/officeDocument/2006/relationships/hyperlink" Target="https://www.georgiastandards.org/Georgia-Standards/Pages/Math.aspx" TargetMode="External"/><Relationship Id="rId10" Type="http://schemas.openxmlformats.org/officeDocument/2006/relationships/image" Target="../media/image6.jpeg"/><Relationship Id="rId31" Type="http://schemas.openxmlformats.org/officeDocument/2006/relationships/image" Target="../media/image20.png"/><Relationship Id="rId44" Type="http://schemas.openxmlformats.org/officeDocument/2006/relationships/image" Target="../media/image27.png"/><Relationship Id="rId5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26" Type="http://schemas.openxmlformats.org/officeDocument/2006/relationships/image" Target="../media/image17.png"/><Relationship Id="rId3" Type="http://schemas.openxmlformats.org/officeDocument/2006/relationships/image" Target="../media/image36.jpg"/><Relationship Id="rId21" Type="http://schemas.openxmlformats.org/officeDocument/2006/relationships/hyperlink" Target="https://www.paulding.k12.ga.us/Paulding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hyperlink" Target="https://paulding.instructure.com/login/ldap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5.jp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hyperlink" Target="https://www.didax.com/math/virtual-manipulatives.html" TargetMode="External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hyperlink" Target="http://www.handwritingforkids.com/handwrite/cursive/animation/lowercase.htm" TargetMode="External"/><Relationship Id="rId22" Type="http://schemas.openxmlformats.org/officeDocument/2006/relationships/image" Target="../media/image53.png"/><Relationship Id="rId27" Type="http://schemas.openxmlformats.org/officeDocument/2006/relationships/image" Target="../media/image56.png"/><Relationship Id="rId30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49.png"/><Relationship Id="rId26" Type="http://schemas.openxmlformats.org/officeDocument/2006/relationships/image" Target="../media/image61.png"/><Relationship Id="rId3" Type="http://schemas.openxmlformats.org/officeDocument/2006/relationships/image" Target="../media/image36.jpg"/><Relationship Id="rId21" Type="http://schemas.openxmlformats.org/officeDocument/2006/relationships/image" Target="../media/image52.png"/><Relationship Id="rId34" Type="http://schemas.openxmlformats.org/officeDocument/2006/relationships/image" Target="../media/image5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5" Type="http://schemas.openxmlformats.org/officeDocument/2006/relationships/image" Target="../media/image60.png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32" Type="http://schemas.openxmlformats.org/officeDocument/2006/relationships/hyperlink" Target="https://www.didax.com/math/virtual-manipulatives.html" TargetMode="External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3.png"/><Relationship Id="rId28" Type="http://schemas.openxmlformats.org/officeDocument/2006/relationships/image" Target="../media/image62.png"/><Relationship Id="rId10" Type="http://schemas.openxmlformats.org/officeDocument/2006/relationships/image" Target="../media/image43.png"/><Relationship Id="rId19" Type="http://schemas.openxmlformats.org/officeDocument/2006/relationships/image" Target="../media/image50.png"/><Relationship Id="rId31" Type="http://schemas.openxmlformats.org/officeDocument/2006/relationships/image" Target="../media/image6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hyperlink" Target="http://www.handwritingforkids.com/handwrite/cursive/animation/lowercase.htm" TargetMode="External"/><Relationship Id="rId22" Type="http://schemas.openxmlformats.org/officeDocument/2006/relationships/hyperlink" Target="http://www.office.com" TargetMode="External"/><Relationship Id="rId27" Type="http://schemas.openxmlformats.org/officeDocument/2006/relationships/hyperlink" Target="https://www.office.com/" TargetMode="External"/><Relationship Id="rId30" Type="http://schemas.openxmlformats.org/officeDocument/2006/relationships/hyperlink" Target="https://www.visnos.com/demos/clock" TargetMode="External"/><Relationship Id="rId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854550" y="-854550"/>
            <a:ext cx="3372800" cy="50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00000" flipH="1">
            <a:off x="5073212" y="-655212"/>
            <a:ext cx="3372800" cy="46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8812" y="445025"/>
            <a:ext cx="890000" cy="8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2468" t="1885" r="50690" b="75143"/>
          <a:stretch/>
        </p:blipFill>
        <p:spPr>
          <a:xfrm>
            <a:off x="0" y="-12"/>
            <a:ext cx="130950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50302" t="1844" r="1231" b="75184"/>
          <a:stretch/>
        </p:blipFill>
        <p:spPr>
          <a:xfrm>
            <a:off x="1309488" y="-12"/>
            <a:ext cx="1341861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50526" t="26074" r="1820" b="51341"/>
          <a:stretch/>
        </p:blipFill>
        <p:spPr>
          <a:xfrm>
            <a:off x="3983363" y="-12"/>
            <a:ext cx="1341849" cy="37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924" t="51133" r="50682" b="27027"/>
          <a:stretch/>
        </p:blipFill>
        <p:spPr>
          <a:xfrm>
            <a:off x="5306100" y="-12"/>
            <a:ext cx="138005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51267" t="51563" r="1341" b="26675"/>
          <a:stretch/>
        </p:blipFill>
        <p:spPr>
          <a:xfrm>
            <a:off x="6686138" y="650"/>
            <a:ext cx="1380050" cy="3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526" t="75032" r="60784" b="2510"/>
          <a:stretch/>
        </p:blipFill>
        <p:spPr>
          <a:xfrm>
            <a:off x="8066188" y="-15"/>
            <a:ext cx="1067292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5525" y="3678552"/>
            <a:ext cx="5555725" cy="13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6300" y="449650"/>
            <a:ext cx="1882525" cy="23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11">
            <a:alphaModFix/>
          </a:blip>
          <a:srcRect l="17486" r="17797"/>
          <a:stretch/>
        </p:blipFill>
        <p:spPr>
          <a:xfrm>
            <a:off x="418475" y="2265700"/>
            <a:ext cx="1539075" cy="237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49423" y="3928501"/>
            <a:ext cx="1379626" cy="6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96481" y="3472433"/>
            <a:ext cx="983537" cy="65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86581" y="3874763"/>
            <a:ext cx="1379626" cy="6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84613" y="3422620"/>
            <a:ext cx="983537" cy="65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14">
            <a:alphaModFix/>
          </a:blip>
          <a:srcRect l="1994" t="19585" r="3011" b="18590"/>
          <a:stretch/>
        </p:blipFill>
        <p:spPr>
          <a:xfrm>
            <a:off x="497975" y="2626488"/>
            <a:ext cx="3701595" cy="25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87191" y="3928488"/>
            <a:ext cx="1379626" cy="6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62848" y="3472433"/>
            <a:ext cx="983537" cy="65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52925" y="4126013"/>
            <a:ext cx="803375" cy="8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06438" y="4126013"/>
            <a:ext cx="803375" cy="8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96475" y="4058213"/>
            <a:ext cx="803375" cy="8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1447966" y="2730350"/>
            <a:ext cx="1016634" cy="8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8217487" y="1336024"/>
            <a:ext cx="631700" cy="89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8217487" y="1967724"/>
            <a:ext cx="631700" cy="89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617" t="26201" r="50383" b="51128"/>
          <a:stretch/>
        </p:blipFill>
        <p:spPr>
          <a:xfrm>
            <a:off x="2636875" y="650"/>
            <a:ext cx="1341849" cy="37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153212" y="3638650"/>
            <a:ext cx="670075" cy="23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21">
            <a:alphaModFix/>
          </a:blip>
          <a:srcRect l="4411" t="3952" r="3481" b="20898"/>
          <a:stretch/>
        </p:blipFill>
        <p:spPr>
          <a:xfrm>
            <a:off x="3472717" y="445151"/>
            <a:ext cx="4267591" cy="23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698025" y="755575"/>
            <a:ext cx="1539076" cy="16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>
            <a:hlinkClick r:id="" action="ppaction://hlinkshowjump?jump=nextslide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693677" y="755575"/>
            <a:ext cx="653500" cy="6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>
            <a:hlinkClick r:id="rId24" action="ppaction://hlinksldjump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930872" y="2099323"/>
            <a:ext cx="480750" cy="4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591499" y="2676000"/>
            <a:ext cx="2889325" cy="1822725"/>
          </a:xfrm>
          <a:prstGeom prst="rect">
            <a:avLst/>
          </a:prstGeom>
          <a:noFill/>
          <a:ln>
            <a:noFill/>
          </a:ln>
          <a:effectLst>
            <a:outerShdw blurRad="57150" dist="47625" dir="108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1" name="Google Shape;91;p13"/>
          <p:cNvSpPr txBox="1"/>
          <p:nvPr/>
        </p:nvSpPr>
        <p:spPr>
          <a:xfrm>
            <a:off x="7129050" y="32833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27"/>
              </a:rPr>
              <a:t>Markers</a:t>
            </a:r>
            <a:endParaRPr sz="800"/>
          </a:p>
        </p:txBody>
      </p:sp>
      <p:sp>
        <p:nvSpPr>
          <p:cNvPr id="92" name="Google Shape;92;p13"/>
          <p:cNvSpPr txBox="1"/>
          <p:nvPr/>
        </p:nvSpPr>
        <p:spPr>
          <a:xfrm>
            <a:off x="7766762" y="32833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r>
              <a:rPr lang="en" sz="900" u="sng">
                <a:solidFill>
                  <a:schemeClr val="hlink"/>
                </a:solidFill>
                <a:hlinkClick r:id="rId28"/>
              </a:rPr>
              <a:t>Glue</a:t>
            </a:r>
            <a:endParaRPr sz="900"/>
          </a:p>
        </p:txBody>
      </p:sp>
      <p:sp>
        <p:nvSpPr>
          <p:cNvPr id="93" name="Google Shape;93;p13"/>
          <p:cNvSpPr txBox="1"/>
          <p:nvPr/>
        </p:nvSpPr>
        <p:spPr>
          <a:xfrm>
            <a:off x="8404450" y="32833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 </a:t>
            </a:r>
            <a:r>
              <a:rPr lang="en" sz="800" u="sng">
                <a:solidFill>
                  <a:schemeClr val="hlink"/>
                </a:solidFill>
                <a:hlinkClick r:id="rId29"/>
              </a:rPr>
              <a:t>Paper</a:t>
            </a:r>
            <a:endParaRPr sz="800"/>
          </a:p>
        </p:txBody>
      </p:sp>
      <p:pic>
        <p:nvPicPr>
          <p:cNvPr id="94" name="Google Shape;94;p13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8249463" y="1560423"/>
            <a:ext cx="567750" cy="44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7159550" y="3825488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32"/>
              </a:rPr>
              <a:t>Pencils</a:t>
            </a:r>
            <a:endParaRPr sz="800"/>
          </a:p>
        </p:txBody>
      </p:sp>
      <p:sp>
        <p:nvSpPr>
          <p:cNvPr id="96" name="Google Shape;96;p13"/>
          <p:cNvSpPr txBox="1"/>
          <p:nvPr/>
        </p:nvSpPr>
        <p:spPr>
          <a:xfrm>
            <a:off x="7766738" y="3825500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33"/>
              </a:rPr>
              <a:t>Erasers</a:t>
            </a:r>
            <a:endParaRPr sz="800"/>
          </a:p>
        </p:txBody>
      </p:sp>
      <p:sp>
        <p:nvSpPr>
          <p:cNvPr id="97" name="Google Shape;97;p13"/>
          <p:cNvSpPr txBox="1"/>
          <p:nvPr/>
        </p:nvSpPr>
        <p:spPr>
          <a:xfrm>
            <a:off x="8404451" y="3811275"/>
            <a:ext cx="5676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hlinkClick r:id="rId34"/>
              </a:rPr>
              <a:t>Crayons</a:t>
            </a:r>
            <a:endParaRPr sz="800"/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7150" y="481499"/>
            <a:ext cx="782486" cy="8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71313" y="733125"/>
            <a:ext cx="37415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888569" y="419500"/>
            <a:ext cx="598793" cy="6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018" y="1483704"/>
            <a:ext cx="653500" cy="72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>
            <a:hlinkClick r:id="rId40"/>
          </p:cNvPr>
          <p:cNvPicPr preferRelativeResize="0"/>
          <p:nvPr/>
        </p:nvPicPr>
        <p:blipFill rotWithShape="1">
          <a:blip r:embed="rId41">
            <a:alphaModFix/>
          </a:blip>
          <a:srcRect b="8750"/>
          <a:stretch/>
        </p:blipFill>
        <p:spPr>
          <a:xfrm>
            <a:off x="185700" y="1637729"/>
            <a:ext cx="374150" cy="36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>
            <a:hlinkClick r:id="rId42"/>
          </p:cNvPr>
          <p:cNvPicPr preferRelativeResize="0"/>
          <p:nvPr/>
        </p:nvPicPr>
        <p:blipFill rotWithShape="1">
          <a:blip r:embed="rId43">
            <a:alphaModFix/>
          </a:blip>
          <a:srcRect b="9181"/>
          <a:stretch/>
        </p:blipFill>
        <p:spPr>
          <a:xfrm>
            <a:off x="984827" y="579065"/>
            <a:ext cx="374150" cy="368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3"/>
          <p:cNvSpPr/>
          <p:nvPr/>
        </p:nvSpPr>
        <p:spPr>
          <a:xfrm>
            <a:off x="897813" y="1423900"/>
            <a:ext cx="430200" cy="525000"/>
          </a:xfrm>
          <a:prstGeom prst="ellipse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13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77875" y="1351357"/>
            <a:ext cx="670100" cy="67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>
            <a:hlinkClick r:id="rId45"/>
          </p:cNvPr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984363" y="1557850"/>
            <a:ext cx="257076" cy="25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>
            <a:hlinkClick r:id="rId47"/>
          </p:cNvPr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2755444" y="2282573"/>
            <a:ext cx="707408" cy="9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>
            <a:hlinkClick r:id="rId47"/>
          </p:cNvPr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2755459" y="2919851"/>
            <a:ext cx="803375" cy="20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>
            <a:hlinkClick r:id="rId50"/>
          </p:cNvPr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8233950" y="2199225"/>
            <a:ext cx="598775" cy="44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/>
          <p:nvPr/>
        </p:nvSpPr>
        <p:spPr>
          <a:xfrm>
            <a:off x="3613317" y="2134429"/>
            <a:ext cx="22863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Click on an icon</a:t>
            </a:r>
            <a:endParaRPr sz="12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ove Ya Like A Sister"/>
                <a:ea typeface="Love Ya Like A Sister"/>
                <a:cs typeface="Love Ya Like A Sister"/>
                <a:sym typeface="Love Ya Like A Sister"/>
              </a:rPr>
              <a:t> to learn how to logon.</a:t>
            </a:r>
            <a:endParaRPr sz="1200" b="1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5951325" y="1272375"/>
            <a:ext cx="148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5AD46E2-69DE-F5C2-9AB8-A6C76395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094" y="1538702"/>
            <a:ext cx="3017586" cy="30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Google Shape;114;p13"/>
          <p:cNvSpPr txBox="1"/>
          <p:nvPr/>
        </p:nvSpPr>
        <p:spPr>
          <a:xfrm>
            <a:off x="4229574" y="1067229"/>
            <a:ext cx="3342775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700">
                <a:solidFill>
                  <a:srgbClr val="0000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Click on items in the room to go to fun learning websites and see standard and curriculum information!</a:t>
            </a:r>
            <a:endParaRPr sz="1700">
              <a:solidFill>
                <a:srgbClr val="0000FF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15" name="Google Shape;115;p13">
            <a:hlinkClick r:id="rId53"/>
          </p:cNvPr>
          <p:cNvPicPr preferRelativeResize="0"/>
          <p:nvPr/>
        </p:nvPicPr>
        <p:blipFill rotWithShape="1">
          <a:blip r:embed="rId54">
            <a:alphaModFix/>
          </a:blip>
          <a:srcRect l="16559" t="4662" r="14212"/>
          <a:stretch/>
        </p:blipFill>
        <p:spPr>
          <a:xfrm flipH="1">
            <a:off x="4174" y="3190075"/>
            <a:ext cx="1847026" cy="1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 txBox="1"/>
          <p:nvPr/>
        </p:nvSpPr>
        <p:spPr>
          <a:xfrm>
            <a:off x="114125" y="3406675"/>
            <a:ext cx="1641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  <a:hlinkClick r:id="rId5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Parental</a:t>
            </a:r>
            <a:endParaRPr sz="13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  <a:hlinkClick r:id="rId5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Involvement Day, </a:t>
            </a:r>
            <a:endParaRPr sz="13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  <a:hlinkClick r:id="rId5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November 17th</a:t>
            </a:r>
            <a:endParaRPr sz="11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88FCF5-7FF5-D5D8-D479-B3B7E7A54CF6}"/>
              </a:ext>
            </a:extLst>
          </p:cNvPr>
          <p:cNvSpPr txBox="1"/>
          <p:nvPr/>
        </p:nvSpPr>
        <p:spPr>
          <a:xfrm>
            <a:off x="4237733" y="573419"/>
            <a:ext cx="3328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latin typeface="Cooper Black" panose="0208090404030B020404" pitchFamily="18" charset="0"/>
                <a:hlinkClick r:id="rId5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Dallas Elementary School</a:t>
            </a:r>
          </a:p>
          <a:p>
            <a:pPr algn="ctr"/>
            <a:r>
              <a:rPr lang="en-US" sz="1600">
                <a:solidFill>
                  <a:schemeClr val="tx1"/>
                </a:solidFill>
                <a:latin typeface="Cooper Black" panose="0208090404030B020404" pitchFamily="18" charset="0"/>
                <a:hlinkClick r:id="rId5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Title I Family Engagement</a:t>
            </a:r>
            <a:endParaRPr lang="en-US" sz="160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Picture 2" descr="The Georgia DOE wants your input - Valdosta Today">
            <a:extLst>
              <a:ext uri="{FF2B5EF4-FFF2-40B4-BE49-F238E27FC236}">
                <a16:creationId xmlns:a16="http://schemas.microsoft.com/office/drawing/2014/main" id="{1D4DF6C9-4293-3AAF-F4EC-C558746469B9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650591" y="3582927"/>
            <a:ext cx="613554" cy="285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313CAD-3C18-756C-46DF-503125C26DA4}"/>
              </a:ext>
            </a:extLst>
          </p:cNvPr>
          <p:cNvSpPr txBox="1"/>
          <p:nvPr/>
        </p:nvSpPr>
        <p:spPr>
          <a:xfrm>
            <a:off x="3697940" y="3613896"/>
            <a:ext cx="5126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7"/>
              </a:rPr>
              <a:t>      </a:t>
            </a:r>
            <a:endParaRPr lang="en-US"/>
          </a:p>
        </p:txBody>
      </p:sp>
      <p:pic>
        <p:nvPicPr>
          <p:cNvPr id="1026" name="Picture 2" descr="Educational Standards">
            <a:hlinkClick r:id="rId58"/>
            <a:extLst>
              <a:ext uri="{FF2B5EF4-FFF2-40B4-BE49-F238E27FC236}">
                <a16:creationId xmlns:a16="http://schemas.microsoft.com/office/drawing/2014/main" id="{B9D6EEE8-D59A-0999-1EBD-88DBE44FE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1" t="17177" r="3604" b="13633"/>
          <a:stretch/>
        </p:blipFill>
        <p:spPr bwMode="auto">
          <a:xfrm>
            <a:off x="4912242" y="3528798"/>
            <a:ext cx="563526" cy="35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 l="4411" t="3952" r="3481" b="20898"/>
          <a:stretch/>
        </p:blipFill>
        <p:spPr>
          <a:xfrm>
            <a:off x="2756550" y="433776"/>
            <a:ext cx="4146650" cy="332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287373" y="2769925"/>
            <a:ext cx="318327" cy="47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5962">
            <a:off x="7420959" y="2917012"/>
            <a:ext cx="437475" cy="4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 rotWithShape="1">
          <a:blip r:embed="rId7">
            <a:alphaModFix/>
          </a:blip>
          <a:srcRect b="7578"/>
          <a:stretch/>
        </p:blipFill>
        <p:spPr>
          <a:xfrm>
            <a:off x="6890925" y="2769927"/>
            <a:ext cx="423875" cy="47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3700" y="2769925"/>
            <a:ext cx="318327" cy="47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 rotWithShape="1">
          <a:blip r:embed="rId7">
            <a:alphaModFix/>
          </a:blip>
          <a:srcRect b="7578"/>
          <a:stretch/>
        </p:blipFill>
        <p:spPr>
          <a:xfrm flipH="1">
            <a:off x="7964612" y="2769927"/>
            <a:ext cx="423875" cy="47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 rotWithShape="1">
          <a:blip r:embed="rId8">
            <a:alphaModFix/>
          </a:blip>
          <a:srcRect l="3420" t="12289" r="5621" b="18706"/>
          <a:stretch/>
        </p:blipFill>
        <p:spPr>
          <a:xfrm>
            <a:off x="6876636" y="826903"/>
            <a:ext cx="16459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85188" y="735450"/>
            <a:ext cx="1828800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 rotWithShape="1">
          <a:blip r:embed="rId10">
            <a:alphaModFix/>
          </a:blip>
          <a:srcRect l="16882" t="72211" r="16308"/>
          <a:stretch/>
        </p:blipFill>
        <p:spPr>
          <a:xfrm>
            <a:off x="1960075" y="4419350"/>
            <a:ext cx="5614850" cy="6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94574" y="2983100"/>
            <a:ext cx="2889325" cy="1822725"/>
          </a:xfrm>
          <a:prstGeom prst="rect">
            <a:avLst/>
          </a:prstGeom>
          <a:noFill/>
          <a:ln>
            <a:noFill/>
          </a:ln>
          <a:effectLst>
            <a:outerShdw blurRad="57150" dist="47625" dir="108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1" name="Google Shape;131;p14"/>
          <p:cNvSpPr txBox="1"/>
          <p:nvPr/>
        </p:nvSpPr>
        <p:spPr>
          <a:xfrm>
            <a:off x="8307950" y="35989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 </a:t>
            </a:r>
            <a:r>
              <a:rPr lang="en" sz="800"/>
              <a:t>Paper</a:t>
            </a:r>
            <a:endParaRPr sz="800"/>
          </a:p>
        </p:txBody>
      </p:sp>
      <p:sp>
        <p:nvSpPr>
          <p:cNvPr id="132" name="Google Shape;132;p14"/>
          <p:cNvSpPr txBox="1"/>
          <p:nvPr/>
        </p:nvSpPr>
        <p:spPr>
          <a:xfrm>
            <a:off x="7669674" y="35989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r>
              <a:rPr lang="en" sz="900"/>
              <a:t>Glue</a:t>
            </a:r>
            <a:endParaRPr sz="900"/>
          </a:p>
        </p:txBody>
      </p:sp>
      <p:sp>
        <p:nvSpPr>
          <p:cNvPr id="133" name="Google Shape;133;p14"/>
          <p:cNvSpPr txBox="1"/>
          <p:nvPr/>
        </p:nvSpPr>
        <p:spPr>
          <a:xfrm>
            <a:off x="7023225" y="35989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Markers</a:t>
            </a:r>
            <a:endParaRPr sz="800"/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12">
            <a:alphaModFix/>
          </a:blip>
          <a:srcRect t="11441"/>
          <a:stretch/>
        </p:blipFill>
        <p:spPr>
          <a:xfrm rot="-692900">
            <a:off x="8122297" y="4178014"/>
            <a:ext cx="923031" cy="88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85537" y="2859874"/>
            <a:ext cx="720713" cy="4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50526" t="26074" r="1820" b="51341"/>
          <a:stretch/>
        </p:blipFill>
        <p:spPr>
          <a:xfrm>
            <a:off x="3983538" y="78450"/>
            <a:ext cx="1341849" cy="37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1617" t="26201" r="50383" b="51128"/>
          <a:stretch/>
        </p:blipFill>
        <p:spPr>
          <a:xfrm>
            <a:off x="2641688" y="79100"/>
            <a:ext cx="1341849" cy="37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50302" t="1844" r="1231" b="75184"/>
          <a:stretch/>
        </p:blipFill>
        <p:spPr>
          <a:xfrm>
            <a:off x="1299838" y="78438"/>
            <a:ext cx="1341861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1526" t="75032" r="60784" b="2510"/>
          <a:stretch/>
        </p:blipFill>
        <p:spPr>
          <a:xfrm>
            <a:off x="8086363" y="67735"/>
            <a:ext cx="1067292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2468" t="1885" r="50690" b="75143"/>
          <a:stretch/>
        </p:blipFill>
        <p:spPr>
          <a:xfrm>
            <a:off x="-9650" y="78438"/>
            <a:ext cx="130950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1924" t="51133" r="50682" b="27027"/>
          <a:stretch/>
        </p:blipFill>
        <p:spPr>
          <a:xfrm>
            <a:off x="5325400" y="79113"/>
            <a:ext cx="138005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51267" t="51563" r="1341" b="26675"/>
          <a:stretch/>
        </p:blipFill>
        <p:spPr>
          <a:xfrm>
            <a:off x="6705438" y="79775"/>
            <a:ext cx="1380050" cy="3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6494565" y="3875355"/>
            <a:ext cx="1067275" cy="106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 rotWithShape="1">
          <a:blip r:embed="rId17">
            <a:alphaModFix/>
          </a:blip>
          <a:srcRect l="35033" r="25236"/>
          <a:stretch/>
        </p:blipFill>
        <p:spPr>
          <a:xfrm>
            <a:off x="-19350" y="1847675"/>
            <a:ext cx="1309500" cy="32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 rotWithShape="1">
          <a:blip r:embed="rId18">
            <a:alphaModFix/>
          </a:blip>
          <a:srcRect l="3506" r="3987"/>
          <a:stretch/>
        </p:blipFill>
        <p:spPr>
          <a:xfrm flipH="1">
            <a:off x="-19352" y="3033700"/>
            <a:ext cx="1968002" cy="208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-102090" y="3986650"/>
            <a:ext cx="1264725" cy="126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8775" y="3411624"/>
            <a:ext cx="283399" cy="72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317282" y="2695201"/>
            <a:ext cx="355098" cy="54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04907">
            <a:off x="7738130" y="2887620"/>
            <a:ext cx="488898" cy="49625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4"/>
          <p:cNvSpPr txBox="1"/>
          <p:nvPr/>
        </p:nvSpPr>
        <p:spPr>
          <a:xfrm>
            <a:off x="2982650" y="579875"/>
            <a:ext cx="3453600" cy="17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How to log on to Canvas</a:t>
            </a:r>
            <a:endParaRPr sz="1500" b="1" dirty="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Go to the </a:t>
            </a:r>
            <a:r>
              <a:rPr lang="en" sz="900" u="sng" dirty="0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Paulding County webpage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Click on the student dashboard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Click on the elementary dashboard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Click on the Canvas icon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Sign in.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Logon: Student number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Password:  Your 3 initials and you birthday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EXAMPLE:  jholmes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jdh0887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1" name="Google Shape;151;p14"/>
          <p:cNvPicPr preferRelativeResize="0"/>
          <p:nvPr/>
        </p:nvPicPr>
        <p:blipFill rotWithShape="1">
          <a:blip r:embed="rId22">
            <a:alphaModFix/>
          </a:blip>
          <a:srcRect l="23155" r="23331"/>
          <a:stretch/>
        </p:blipFill>
        <p:spPr>
          <a:xfrm>
            <a:off x="-19350" y="3506097"/>
            <a:ext cx="593400" cy="63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39625" y="3688275"/>
            <a:ext cx="581300" cy="6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4"/>
          <p:cNvPicPr preferRelativeResize="0"/>
          <p:nvPr/>
        </p:nvPicPr>
        <p:blipFill rotWithShape="1">
          <a:blip r:embed="rId7">
            <a:alphaModFix/>
          </a:blip>
          <a:srcRect b="7578"/>
          <a:stretch/>
        </p:blipFill>
        <p:spPr>
          <a:xfrm>
            <a:off x="6875039" y="2695203"/>
            <a:ext cx="472838" cy="54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966875" y="940050"/>
            <a:ext cx="1465425" cy="20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4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267200" y="2266950"/>
            <a:ext cx="799875" cy="7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>
            <a:hlinkClick r:id="" action="ppaction://hlinkshowjump?jump=firstslide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384750" y="545313"/>
            <a:ext cx="1067275" cy="151553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4"/>
          <p:cNvSpPr txBox="1"/>
          <p:nvPr/>
        </p:nvSpPr>
        <p:spPr>
          <a:xfrm>
            <a:off x="1584325" y="1783450"/>
            <a:ext cx="9951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Impact"/>
                <a:ea typeface="Impact"/>
                <a:cs typeface="Impact"/>
                <a:sym typeface="Impact"/>
              </a:rPr>
              <a:t>To slide 1</a:t>
            </a:r>
            <a:endParaRPr sz="11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59" name="Google Shape;159;p14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171523" y="3986647"/>
            <a:ext cx="1264725" cy="110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29882F6-D4CE-0B3D-14E2-963FD0AD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7" y="1540042"/>
            <a:ext cx="3603458" cy="36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5"/>
          <p:cNvPicPr preferRelativeResize="0"/>
          <p:nvPr/>
        </p:nvPicPr>
        <p:blipFill rotWithShape="1">
          <a:blip r:embed="rId4">
            <a:alphaModFix/>
          </a:blip>
          <a:srcRect l="4411" t="3952" r="3481" b="20898"/>
          <a:stretch/>
        </p:blipFill>
        <p:spPr>
          <a:xfrm>
            <a:off x="2756550" y="433776"/>
            <a:ext cx="4146650" cy="332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287373" y="2769925"/>
            <a:ext cx="318327" cy="47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5962">
            <a:off x="7420959" y="2917012"/>
            <a:ext cx="437475" cy="4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5"/>
          <p:cNvPicPr preferRelativeResize="0"/>
          <p:nvPr/>
        </p:nvPicPr>
        <p:blipFill rotWithShape="1">
          <a:blip r:embed="rId7">
            <a:alphaModFix/>
          </a:blip>
          <a:srcRect b="7578"/>
          <a:stretch/>
        </p:blipFill>
        <p:spPr>
          <a:xfrm>
            <a:off x="6890925" y="2769927"/>
            <a:ext cx="423875" cy="47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3700" y="2769925"/>
            <a:ext cx="318327" cy="47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5"/>
          <p:cNvPicPr preferRelativeResize="0"/>
          <p:nvPr/>
        </p:nvPicPr>
        <p:blipFill rotWithShape="1">
          <a:blip r:embed="rId7">
            <a:alphaModFix/>
          </a:blip>
          <a:srcRect b="7578"/>
          <a:stretch/>
        </p:blipFill>
        <p:spPr>
          <a:xfrm flipH="1">
            <a:off x="7964612" y="2769927"/>
            <a:ext cx="423875" cy="477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5"/>
          <p:cNvPicPr preferRelativeResize="0"/>
          <p:nvPr/>
        </p:nvPicPr>
        <p:blipFill rotWithShape="1">
          <a:blip r:embed="rId8">
            <a:alphaModFix/>
          </a:blip>
          <a:srcRect l="3420" t="12289" r="5621" b="18706"/>
          <a:stretch/>
        </p:blipFill>
        <p:spPr>
          <a:xfrm>
            <a:off x="6876636" y="826903"/>
            <a:ext cx="16459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85188" y="735450"/>
            <a:ext cx="1828800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5"/>
          <p:cNvPicPr preferRelativeResize="0"/>
          <p:nvPr/>
        </p:nvPicPr>
        <p:blipFill rotWithShape="1">
          <a:blip r:embed="rId10">
            <a:alphaModFix/>
          </a:blip>
          <a:srcRect l="16882" t="72211" r="16308"/>
          <a:stretch/>
        </p:blipFill>
        <p:spPr>
          <a:xfrm>
            <a:off x="1960075" y="4419350"/>
            <a:ext cx="5614850" cy="6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94574" y="2983100"/>
            <a:ext cx="2889325" cy="1822725"/>
          </a:xfrm>
          <a:prstGeom prst="rect">
            <a:avLst/>
          </a:prstGeom>
          <a:noFill/>
          <a:ln>
            <a:noFill/>
          </a:ln>
          <a:effectLst>
            <a:outerShdw blurRad="57150" dist="47625" dir="108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4" name="Google Shape;174;p15"/>
          <p:cNvSpPr txBox="1"/>
          <p:nvPr/>
        </p:nvSpPr>
        <p:spPr>
          <a:xfrm>
            <a:off x="8307950" y="35989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 </a:t>
            </a:r>
            <a:r>
              <a:rPr lang="en" sz="800"/>
              <a:t>Paper</a:t>
            </a:r>
            <a:endParaRPr sz="800"/>
          </a:p>
        </p:txBody>
      </p:sp>
      <p:sp>
        <p:nvSpPr>
          <p:cNvPr id="175" name="Google Shape;175;p15"/>
          <p:cNvSpPr txBox="1"/>
          <p:nvPr/>
        </p:nvSpPr>
        <p:spPr>
          <a:xfrm>
            <a:off x="7669674" y="35989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r>
              <a:rPr lang="en" sz="900"/>
              <a:t>Glue</a:t>
            </a:r>
            <a:endParaRPr sz="900"/>
          </a:p>
        </p:txBody>
      </p:sp>
      <p:sp>
        <p:nvSpPr>
          <p:cNvPr id="176" name="Google Shape;176;p15"/>
          <p:cNvSpPr txBox="1"/>
          <p:nvPr/>
        </p:nvSpPr>
        <p:spPr>
          <a:xfrm>
            <a:off x="7023225" y="3598975"/>
            <a:ext cx="551700" cy="15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Markers</a:t>
            </a:r>
            <a:endParaRPr sz="800"/>
          </a:p>
        </p:txBody>
      </p:sp>
      <p:pic>
        <p:nvPicPr>
          <p:cNvPr id="177" name="Google Shape;177;p15"/>
          <p:cNvPicPr preferRelativeResize="0"/>
          <p:nvPr/>
        </p:nvPicPr>
        <p:blipFill rotWithShape="1">
          <a:blip r:embed="rId12">
            <a:alphaModFix/>
          </a:blip>
          <a:srcRect t="11441"/>
          <a:stretch/>
        </p:blipFill>
        <p:spPr>
          <a:xfrm rot="-692900">
            <a:off x="8122297" y="4178014"/>
            <a:ext cx="923031" cy="88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85537" y="2859874"/>
            <a:ext cx="720713" cy="4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50526" t="26074" r="1820" b="51341"/>
          <a:stretch/>
        </p:blipFill>
        <p:spPr>
          <a:xfrm>
            <a:off x="3983538" y="78450"/>
            <a:ext cx="1341849" cy="37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1617" t="26201" r="50383" b="51128"/>
          <a:stretch/>
        </p:blipFill>
        <p:spPr>
          <a:xfrm>
            <a:off x="2641688" y="79100"/>
            <a:ext cx="1341849" cy="37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50302" t="1844" r="1231" b="75184"/>
          <a:stretch/>
        </p:blipFill>
        <p:spPr>
          <a:xfrm>
            <a:off x="1299838" y="78438"/>
            <a:ext cx="1341861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1526" t="75032" r="60784" b="2510"/>
          <a:stretch/>
        </p:blipFill>
        <p:spPr>
          <a:xfrm>
            <a:off x="8086363" y="67735"/>
            <a:ext cx="1067292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2468" t="1885" r="50690" b="75143"/>
          <a:stretch/>
        </p:blipFill>
        <p:spPr>
          <a:xfrm>
            <a:off x="-9650" y="78438"/>
            <a:ext cx="130950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1924" t="51133" r="50682" b="27027"/>
          <a:stretch/>
        </p:blipFill>
        <p:spPr>
          <a:xfrm>
            <a:off x="5325400" y="79113"/>
            <a:ext cx="1380050" cy="3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51267" t="51563" r="1341" b="26675"/>
          <a:stretch/>
        </p:blipFill>
        <p:spPr>
          <a:xfrm>
            <a:off x="6705438" y="79775"/>
            <a:ext cx="1380050" cy="3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flipH="1">
            <a:off x="6494565" y="3875355"/>
            <a:ext cx="1067275" cy="106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>
            <a:hlinkClick r:id="" action="ppaction://noaction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79000" y="995350"/>
            <a:ext cx="1309500" cy="16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5"/>
          <p:cNvPicPr preferRelativeResize="0"/>
          <p:nvPr/>
        </p:nvPicPr>
        <p:blipFill rotWithShape="1">
          <a:blip r:embed="rId18">
            <a:alphaModFix/>
          </a:blip>
          <a:srcRect l="35033" r="25236"/>
          <a:stretch/>
        </p:blipFill>
        <p:spPr>
          <a:xfrm>
            <a:off x="-19350" y="1847675"/>
            <a:ext cx="1309500" cy="32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5"/>
          <p:cNvPicPr preferRelativeResize="0"/>
          <p:nvPr/>
        </p:nvPicPr>
        <p:blipFill rotWithShape="1">
          <a:blip r:embed="rId19">
            <a:alphaModFix/>
          </a:blip>
          <a:srcRect l="3506" r="3987"/>
          <a:stretch/>
        </p:blipFill>
        <p:spPr>
          <a:xfrm flipH="1">
            <a:off x="-19352" y="3033700"/>
            <a:ext cx="1968002" cy="208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-102090" y="3986650"/>
            <a:ext cx="1264725" cy="126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78775" y="3411624"/>
            <a:ext cx="283399" cy="72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317282" y="2695201"/>
            <a:ext cx="355098" cy="54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04907">
            <a:off x="7738130" y="2887620"/>
            <a:ext cx="488898" cy="49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/>
          <p:cNvPicPr preferRelativeResize="0"/>
          <p:nvPr/>
        </p:nvPicPr>
        <p:blipFill rotWithShape="1">
          <a:blip r:embed="rId7">
            <a:alphaModFix/>
          </a:blip>
          <a:srcRect b="7578"/>
          <a:stretch/>
        </p:blipFill>
        <p:spPr>
          <a:xfrm>
            <a:off x="6875039" y="2695203"/>
            <a:ext cx="472838" cy="5426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5"/>
          <p:cNvSpPr txBox="1"/>
          <p:nvPr/>
        </p:nvSpPr>
        <p:spPr>
          <a:xfrm>
            <a:off x="2982650" y="579875"/>
            <a:ext cx="3453600" cy="17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How to log on to Office 365</a:t>
            </a:r>
            <a:endParaRPr sz="1500" b="1" dirty="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Go to </a:t>
            </a:r>
            <a:r>
              <a:rPr lang="en" sz="900" u="sng" dirty="0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22"/>
              </a:rPr>
              <a:t>www.office.com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Click the “sign in” 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Choose “work or school” account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AutoNum type="arabicPeriod"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may need to sign in.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Logon: Student number@paulding.k12.ga.us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Password:  Your 3 initials and you birthday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EXAMPLE:  jholmes@paulding.k12.ga.us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jdh0887</a:t>
            </a:r>
            <a:endParaRPr sz="9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6" name="Google Shape;196;p15"/>
          <p:cNvPicPr preferRelativeResize="0"/>
          <p:nvPr/>
        </p:nvPicPr>
        <p:blipFill rotWithShape="1">
          <a:blip r:embed="rId23">
            <a:alphaModFix/>
          </a:blip>
          <a:srcRect l="23155" r="23331"/>
          <a:stretch/>
        </p:blipFill>
        <p:spPr>
          <a:xfrm>
            <a:off x="-19350" y="3506097"/>
            <a:ext cx="593400" cy="63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39625" y="3688275"/>
            <a:ext cx="581300" cy="6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962416" y="885000"/>
            <a:ext cx="795325" cy="27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757755" y="1049954"/>
            <a:ext cx="947700" cy="23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5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391175" y="2133050"/>
            <a:ext cx="877400" cy="8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5">
            <a:hlinkClick r:id="" action="ppaction://hlinkshowjump?jump=firstslide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84750" y="545313"/>
            <a:ext cx="1067275" cy="151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5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281769" y="711425"/>
            <a:ext cx="877399" cy="87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5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171523" y="3986647"/>
            <a:ext cx="1264725" cy="110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8594874C-7ED0-01F0-035E-A0C33C2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6" y="1443789"/>
            <a:ext cx="3699711" cy="369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181</Words>
  <Application>Microsoft Office PowerPoint</Application>
  <PresentationFormat>On-screen Show (16:9)</PresentationFormat>
  <Paragraphs>41</Paragraphs>
  <Slides>3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Impact</vt:lpstr>
      <vt:lpstr>Arial</vt:lpstr>
      <vt:lpstr>Cooper Black</vt:lpstr>
      <vt:lpstr>Comfortaa</vt:lpstr>
      <vt:lpstr>Love Ya Like A Sister</vt:lpstr>
      <vt:lpstr>Simple Light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D. Holmes</dc:creator>
  <cp:lastModifiedBy>Michelle C. Johnson</cp:lastModifiedBy>
  <cp:revision>12</cp:revision>
  <dcterms:modified xsi:type="dcterms:W3CDTF">2023-12-19T15:58:33Z</dcterms:modified>
</cp:coreProperties>
</file>